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70" r:id="rId4"/>
    <p:sldId id="271" r:id="rId5"/>
    <p:sldId id="274" r:id="rId6"/>
    <p:sldId id="256" r:id="rId7"/>
    <p:sldId id="268" r:id="rId8"/>
    <p:sldId id="276" r:id="rId9"/>
    <p:sldId id="267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FFE75-E342-4CA1-9230-F677D373CB90}" v="160" dt="2018-05-17T09:04:00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4" autoAdjust="0"/>
  </p:normalViewPr>
  <p:slideViewPr>
    <p:cSldViewPr>
      <p:cViewPr varScale="1">
        <p:scale>
          <a:sx n="87" d="100"/>
          <a:sy n="87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lanie Seynat" userId="35071215-341d-4397-abed-ade2f7f99ae0" providerId="ADAL" clId="{CCFFFE75-E342-4CA1-9230-F677D373CB90}"/>
    <pc:docChg chg="custSel modSld">
      <pc:chgData name="Mélanie Seynat" userId="35071215-341d-4397-abed-ade2f7f99ae0" providerId="ADAL" clId="{CCFFFE75-E342-4CA1-9230-F677D373CB90}" dt="2018-05-17T09:04:00.564" v="159" actId="20577"/>
      <pc:docMkLst>
        <pc:docMk/>
      </pc:docMkLst>
      <pc:sldChg chg="modSp">
        <pc:chgData name="Mélanie Seynat" userId="35071215-341d-4397-abed-ade2f7f99ae0" providerId="ADAL" clId="{CCFFFE75-E342-4CA1-9230-F677D373CB90}" dt="2018-05-17T09:04:00.564" v="159" actId="20577"/>
        <pc:sldMkLst>
          <pc:docMk/>
          <pc:sldMk cId="0" sldId="275"/>
        </pc:sldMkLst>
        <pc:spChg chg="mod">
          <ac:chgData name="Mélanie Seynat" userId="35071215-341d-4397-abed-ade2f7f99ae0" providerId="ADAL" clId="{CCFFFE75-E342-4CA1-9230-F677D373CB90}" dt="2018-05-17T08:59:26.812" v="53" actId="20577"/>
          <ac:spMkLst>
            <pc:docMk/>
            <pc:sldMk cId="0" sldId="275"/>
            <ac:spMk id="9" creationId="{00000000-0000-0000-0000-000000000000}"/>
          </ac:spMkLst>
        </pc:spChg>
        <pc:spChg chg="mod">
          <ac:chgData name="Mélanie Seynat" userId="35071215-341d-4397-abed-ade2f7f99ae0" providerId="ADAL" clId="{CCFFFE75-E342-4CA1-9230-F677D373CB90}" dt="2018-05-17T09:04:00.564" v="159" actId="20577"/>
          <ac:spMkLst>
            <pc:docMk/>
            <pc:sldMk cId="0" sldId="275"/>
            <ac:spMk id="1027" creationId="{00000000-0000-0000-0000-000000000000}"/>
          </ac:spMkLst>
        </pc:spChg>
      </pc:sldChg>
    </pc:docChg>
  </pc:docChgLst>
  <pc:docChgLst>
    <pc:chgData name="Mélanie Seynat" userId="35071215-341d-4397-abed-ade2f7f99ae0" providerId="ADAL" clId="{0AC48F32-E035-4D3F-8097-72B2B4D0BB4B}"/>
    <pc:docChg chg="custSel modSld">
      <pc:chgData name="Mélanie Seynat" userId="35071215-341d-4397-abed-ade2f7f99ae0" providerId="ADAL" clId="{0AC48F32-E035-4D3F-8097-72B2B4D0BB4B}" dt="2018-04-12T13:49:11.876" v="125" actId="20577"/>
      <pc:docMkLst>
        <pc:docMk/>
      </pc:docMkLst>
      <pc:sldChg chg="modSp">
        <pc:chgData name="Mélanie Seynat" userId="35071215-341d-4397-abed-ade2f7f99ae0" providerId="ADAL" clId="{0AC48F32-E035-4D3F-8097-72B2B4D0BB4B}" dt="2018-04-12T13:49:11.876" v="125" actId="20577"/>
        <pc:sldMkLst>
          <pc:docMk/>
          <pc:sldMk cId="0" sldId="263"/>
        </pc:sldMkLst>
        <pc:spChg chg="mod">
          <ac:chgData name="Mélanie Seynat" userId="35071215-341d-4397-abed-ade2f7f99ae0" providerId="ADAL" clId="{0AC48F32-E035-4D3F-8097-72B2B4D0BB4B}" dt="2018-04-12T13:49:11.876" v="125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">
        <pc:chgData name="Mélanie Seynat" userId="35071215-341d-4397-abed-ade2f7f99ae0" providerId="ADAL" clId="{0AC48F32-E035-4D3F-8097-72B2B4D0BB4B}" dt="2018-04-12T13:46:48.344" v="97" actId="20577"/>
        <pc:sldMkLst>
          <pc:docMk/>
          <pc:sldMk cId="0" sldId="270"/>
        </pc:sldMkLst>
        <pc:spChg chg="mod">
          <ac:chgData name="Mélanie Seynat" userId="35071215-341d-4397-abed-ade2f7f99ae0" providerId="ADAL" clId="{0AC48F32-E035-4D3F-8097-72B2B4D0BB4B}" dt="2018-04-12T13:46:48.344" v="97" actId="20577"/>
          <ac:spMkLst>
            <pc:docMk/>
            <pc:sldMk cId="0" sldId="270"/>
            <ac:spMk id="27" creationId="{00000000-0000-0000-0000-000000000000}"/>
          </ac:spMkLst>
        </pc:spChg>
        <pc:spChg chg="mod">
          <ac:chgData name="Mélanie Seynat" userId="35071215-341d-4397-abed-ade2f7f99ae0" providerId="ADAL" clId="{0AC48F32-E035-4D3F-8097-72B2B4D0BB4B}" dt="2018-04-12T13:45:50.969" v="95" actId="20577"/>
          <ac:spMkLst>
            <pc:docMk/>
            <pc:sldMk cId="0" sldId="270"/>
            <ac:spMk id="31" creationId="{00000000-0000-0000-0000-000000000000}"/>
          </ac:spMkLst>
        </pc:spChg>
        <pc:spChg chg="mod">
          <ac:chgData name="Mélanie Seynat" userId="35071215-341d-4397-abed-ade2f7f99ae0" providerId="ADAL" clId="{0AC48F32-E035-4D3F-8097-72B2B4D0BB4B}" dt="2018-04-12T13:38:41.638" v="5" actId="1035"/>
          <ac:spMkLst>
            <pc:docMk/>
            <pc:sldMk cId="0" sldId="270"/>
            <ac:spMk id="36" creationId="{00000000-0000-0000-0000-000000000000}"/>
          </ac:spMkLst>
        </pc:spChg>
      </pc:sldChg>
      <pc:sldChg chg="modSp">
        <pc:chgData name="Mélanie Seynat" userId="35071215-341d-4397-abed-ade2f7f99ae0" providerId="ADAL" clId="{0AC48F32-E035-4D3F-8097-72B2B4D0BB4B}" dt="2018-04-12T13:38:16.491" v="2" actId="20577"/>
        <pc:sldMkLst>
          <pc:docMk/>
          <pc:sldMk cId="0" sldId="275"/>
        </pc:sldMkLst>
        <pc:spChg chg="mod">
          <ac:chgData name="Mélanie Seynat" userId="35071215-341d-4397-abed-ade2f7f99ae0" providerId="ADAL" clId="{0AC48F32-E035-4D3F-8097-72B2B4D0BB4B}" dt="2018-04-12T13:38:16.491" v="2" actId="20577"/>
          <ac:spMkLst>
            <pc:docMk/>
            <pc:sldMk cId="0" sldId="275"/>
            <ac:spMk id="102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167D-6C9C-49E3-B183-726ABB474D8A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23216-8DA2-4396-B632-E3D3ED2E8B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eronique.bliard@orthodidact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yUOOob_km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Hr2zZ1Q4h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2" y="4005064"/>
            <a:ext cx="9144000" cy="288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43608" y="492316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</a:rPr>
              <a:t>Charte graphique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</a:rPr>
              <a:t>et éléments clés de communication </a:t>
            </a:r>
          </a:p>
        </p:txBody>
      </p:sp>
      <p:pic>
        <p:nvPicPr>
          <p:cNvPr id="6" name="Picture 2" descr="C:\Users\fdelagasnerie\AppData\Local\Microsoft\Windows\Temporary Internet Files\Content.Outlook\391FS50V\logo-CERTIFICATION-LeRobert-RVB-HD-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52" y="-27168"/>
            <a:ext cx="8793336" cy="439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0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Contacts validation </a:t>
            </a:r>
            <a:r>
              <a:rPr lang="fr-FR" sz="2400" b="1">
                <a:solidFill>
                  <a:schemeClr val="bg1"/>
                </a:solidFill>
              </a:rPr>
              <a:t>Le Robert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530639"/>
            <a:ext cx="889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Orthodidacte est à votre disposition pour vous aider à appliquer les recommandations de cette charte. </a:t>
            </a:r>
          </a:p>
          <a:p>
            <a:endParaRPr lang="fr-FR" sz="2000" dirty="0"/>
          </a:p>
          <a:p>
            <a:r>
              <a:rPr lang="fr-FR" sz="2000" dirty="0"/>
              <a:t>N’hésitez pas à contacter Orthodidacte pour toute demande spécifique (aide à la conception de nouveaux modèles de documents…), validations :</a:t>
            </a:r>
          </a:p>
          <a:p>
            <a:endParaRPr lang="fr-FR" sz="2000" b="1" dirty="0"/>
          </a:p>
          <a:p>
            <a:r>
              <a:rPr lang="fr-FR" sz="2000" b="1" u="sng" dirty="0"/>
              <a:t>Contacts :</a:t>
            </a:r>
            <a:r>
              <a:rPr lang="fr-FR" sz="2000" b="1" dirty="0"/>
              <a:t> </a:t>
            </a:r>
          </a:p>
          <a:p>
            <a:r>
              <a:rPr lang="fr-FR" b="1" dirty="0"/>
              <a:t>Véronique Bliard – Responsable des partenariats :  </a:t>
            </a:r>
            <a:r>
              <a:rPr lang="fr-FR" b="1" dirty="0">
                <a:hlinkClick r:id="rId2"/>
              </a:rPr>
              <a:t>veronique.bliard@orthodidacte.com</a:t>
            </a:r>
            <a:endParaRPr lang="fr-FR" b="1" dirty="0"/>
          </a:p>
          <a:p>
            <a:endParaRPr lang="fr-FR" b="1" dirty="0"/>
          </a:p>
          <a:p>
            <a:endParaRPr lang="fr-F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2574000" y="476672"/>
            <a:ext cx="1008112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68000" y="4941168"/>
            <a:ext cx="5616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 Robert a choisi Orthodidacte </a:t>
            </a:r>
            <a:r>
              <a:rPr kumimoji="0" lang="fr-FR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pour construire la plateforme technique et être l’opérateur de l</a:t>
            </a:r>
            <a:r>
              <a:rPr lang="fr-FR" sz="1200" dirty="0">
                <a:latin typeface="Calibri" pitchFamily="34" charset="0"/>
                <a:cs typeface="Arial" pitchFamily="34" charset="0"/>
              </a:rPr>
              <a:t>a </a:t>
            </a:r>
            <a:r>
              <a:rPr kumimoji="0" lang="fr-FR" sz="120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Certification Le Robert</a:t>
            </a:r>
            <a:r>
              <a:rPr kumimoji="0" lang="fr-FR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Depuis 2009, Orthodidacte développe des outils numériques novateurs pour l’évaluation et l’apprentissage de la </a:t>
            </a:r>
            <a:r>
              <a:rPr kumimoji="0" lang="fr-FR" sz="12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langue française.</a:t>
            </a:r>
            <a:endParaRPr kumimoji="0" lang="fr-FR" sz="12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1844824"/>
            <a:ext cx="66247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Une certification fiable, r</a:t>
            </a:r>
            <a:r>
              <a:rPr lang="fr-FR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alis</a:t>
            </a:r>
            <a:r>
              <a:rPr lang="fr-FR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e par l’expert de la langue française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…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68000" y="2492896"/>
            <a:ext cx="57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alibri" pitchFamily="34" charset="0"/>
              </a:rPr>
              <a:t>Spécialiste de la langue française depuis plus de 60 ans</a:t>
            </a:r>
            <a:r>
              <a:rPr lang="fr-FR" sz="1200" dirty="0">
                <a:latin typeface="Calibri" pitchFamily="34" charset="0"/>
              </a:rPr>
              <a:t>, Le Robert a depuis rassemblé de nombreuses informations sur les fautes de français en entreprise, notamment grâce à son logiciel </a:t>
            </a:r>
            <a:r>
              <a:rPr lang="fr-FR" sz="1200" i="1" dirty="0">
                <a:latin typeface="Calibri" pitchFamily="34" charset="0"/>
              </a:rPr>
              <a:t>Le Robert Correcteur </a:t>
            </a:r>
            <a:r>
              <a:rPr lang="fr-FR" sz="1200" dirty="0">
                <a:latin typeface="Calibri" pitchFamily="34" charset="0"/>
              </a:rPr>
              <a:t>qui a permis à son équipe de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répertorier les fautes les plus récurrentes dans le milieu professionnel</a:t>
            </a:r>
            <a:r>
              <a:rPr lang="fr-FR" sz="1200" dirty="0">
                <a:latin typeface="Calibri" pitchFamily="34" charset="0"/>
              </a:rPr>
              <a:t>  et ainsi créer la certification la plus fiable et exhaustive à ce jour.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88186" y="4295546"/>
            <a:ext cx="6203942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fr-FR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… e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n association avec un leader de l’apprentissage numérique.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6512" y="0"/>
            <a:ext cx="9180512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-36512" y="332656"/>
            <a:ext cx="946854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chemeClr val="bg1"/>
                </a:solidFill>
              </a:rPr>
              <a:t>La genèse du projet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U:\Le Robert équipe marketing\2016\CERTIFICATION\Eléments Visuels\Orthodidacte\logo-orthodidacte-vertical-RVB-2500x2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1872208" cy="1572654"/>
          </a:xfrm>
          <a:prstGeom prst="rect">
            <a:avLst/>
          </a:prstGeom>
          <a:noFill/>
        </p:spPr>
      </p:pic>
      <p:pic>
        <p:nvPicPr>
          <p:cNvPr id="2051" name="Picture 3" descr="U:\Le Robert équipe marketing\LOGO\LOGO Le Robert\Logo Le Rob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755596" cy="640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36512" y="0"/>
            <a:ext cx="9180512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-36512" y="332656"/>
            <a:ext cx="946854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chemeClr val="bg1"/>
                </a:solidFill>
              </a:rPr>
              <a:t>La </a:t>
            </a:r>
            <a:r>
              <a:rPr lang="fr-FR" sz="2400" b="1" i="1" dirty="0">
                <a:solidFill>
                  <a:schemeClr val="bg1"/>
                </a:solidFill>
              </a:rPr>
              <a:t>Certification Le Robert </a:t>
            </a:r>
            <a:r>
              <a:rPr lang="fr-FR" sz="2400" b="1" dirty="0">
                <a:solidFill>
                  <a:schemeClr val="bg1"/>
                </a:solidFill>
              </a:rPr>
              <a:t>en 7 points clés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4584" y="2060848"/>
            <a:ext cx="399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1. </a:t>
            </a:r>
            <a:r>
              <a:rPr lang="fr-FR" sz="1400" dirty="0">
                <a:solidFill>
                  <a:srgbClr val="318EE3"/>
                </a:solidFill>
              </a:rPr>
              <a:t>Une évaluation globale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83568" y="2595682"/>
            <a:ext cx="414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2. </a:t>
            </a:r>
            <a:r>
              <a:rPr lang="fr-FR" sz="1400" dirty="0">
                <a:solidFill>
                  <a:srgbClr val="318EE3"/>
                </a:solidFill>
              </a:rPr>
              <a:t>Une visée professionnelle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972488" y="5384830"/>
            <a:ext cx="748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Il peut être passé en centre d’examen agréé ou en centre public via La Poste.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08112" y="3512041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350 questions, 11 types d’exercices, niveaux de difficulté variés.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83568" y="3789040"/>
            <a:ext cx="6589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4. </a:t>
            </a:r>
            <a:r>
              <a:rPr lang="fr-FR" sz="1400" dirty="0">
                <a:solidFill>
                  <a:srgbClr val="318EE3"/>
                </a:solidFill>
              </a:rPr>
              <a:t>Un résultat obtenu immédiatement par le candidat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972488" y="4736177"/>
            <a:ext cx="759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Le score du candidat est associé à un code de vérification destiné à l’employeur ou à l’université.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72488" y="5918502"/>
            <a:ext cx="788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Associée à une formation agréée, cette certification est éligible au Compte personnel d’activité sous le numéro 205 843.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08112" y="2852936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Des phrases qui s’appuient sur des situations réelles de communication en entreprise.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6104" y="2359913"/>
            <a:ext cx="774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Une évaluation de 9 compétences en orthographe, grammaire, expression et vocabulaire.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3568" y="5043954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6. </a:t>
            </a:r>
            <a:r>
              <a:rPr lang="fr-FR" sz="1400" dirty="0">
                <a:solidFill>
                  <a:srgbClr val="318EE3"/>
                </a:solidFill>
              </a:rPr>
              <a:t>Un examen 100 % en ligne, facile à passer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08112" y="4129335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Un score sur </a:t>
            </a:r>
            <a:r>
              <a:rPr lang="fr-FR" sz="1200" u="sng" dirty="0"/>
              <a:t>1 000</a:t>
            </a:r>
            <a:r>
              <a:rPr lang="fr-FR" sz="1200" dirty="0"/>
              <a:t> et un bilan détaillé par courriel dès la fin de l’examen.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3568" y="3171746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3. </a:t>
            </a:r>
            <a:r>
              <a:rPr lang="fr-FR" sz="1400" dirty="0">
                <a:solidFill>
                  <a:srgbClr val="318EE3"/>
                </a:solidFill>
              </a:rPr>
              <a:t>Une durée optimisée de 1 heure et 45 minutes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3568" y="4395882"/>
            <a:ext cx="4356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5. </a:t>
            </a:r>
            <a:r>
              <a:rPr lang="fr-FR" sz="1400" dirty="0">
                <a:solidFill>
                  <a:srgbClr val="318EE3"/>
                </a:solidFill>
              </a:rPr>
              <a:t>Un score facile à vérifier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3568" y="5661248"/>
            <a:ext cx="4140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7. </a:t>
            </a:r>
            <a:r>
              <a:rPr lang="fr-FR" sz="1400" dirty="0">
                <a:solidFill>
                  <a:srgbClr val="318EE3"/>
                </a:solidFill>
              </a:rPr>
              <a:t>Un examen éligible au CPF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9552" y="1484784"/>
            <a:ext cx="270522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i="1" dirty="0">
                <a:solidFill>
                  <a:schemeClr val="bg1"/>
                </a:solidFill>
              </a:rPr>
              <a:t>Certification Le Robert :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36512" y="0"/>
            <a:ext cx="9180512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-36512" y="332656"/>
            <a:ext cx="946854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chemeClr val="bg1"/>
                </a:solidFill>
              </a:rPr>
              <a:t>Bénéfices par cible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139361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À l’instar du TOEIC® pour la langue anglaise, la </a:t>
            </a:r>
            <a:r>
              <a:rPr lang="fr-FR" sz="1400" b="1" i="1" dirty="0"/>
              <a:t>Certification Le Robert </a:t>
            </a:r>
            <a:r>
              <a:rPr lang="fr-FR" sz="1400" b="1" dirty="0"/>
              <a:t>est la seule solution permettant d’attester d’un niveau global en français (orthographe, grammaire, expression, vocabulaire) auprès des professionnels.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2276872"/>
            <a:ext cx="345638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cap="all" dirty="0">
                <a:solidFill>
                  <a:schemeClr val="bg1"/>
                </a:solidFill>
              </a:rPr>
              <a:t>VOUS ÊTES UNE ENTREPRISE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La Certification Le Robert : une étape indispensable dans vos processus RH 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0" y="3410416"/>
            <a:ext cx="345638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cap="all" dirty="0">
                <a:solidFill>
                  <a:schemeClr val="bg1"/>
                </a:solidFill>
              </a:rPr>
              <a:t>VOUS ÊTES UNE ÉCOLE OU UNE UNIVERSITÉ 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La Certification Le Robert : un atout sur le CV de vos étudiants 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520" y="4581128"/>
            <a:ext cx="345638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cap="all" dirty="0">
                <a:solidFill>
                  <a:schemeClr val="bg1"/>
                </a:solidFill>
              </a:rPr>
              <a:t>VOUS ÊTES UN SALARIÉ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La Certification Le Robert : un visa pour une évolution de carrière 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1520" y="5733256"/>
            <a:ext cx="345638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cap="all" dirty="0">
                <a:solidFill>
                  <a:schemeClr val="bg1"/>
                </a:solidFill>
              </a:rPr>
              <a:t>VOUS ÊTES UN DEMANDEUR D’EMPLOI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La Certification Le Robert : un visa pour l’embauche !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07904" y="5661248"/>
            <a:ext cx="4968552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Valorisez vos compétences sur votre CV</a:t>
            </a:r>
            <a:r>
              <a:rPr lang="fr-FR" sz="1200" dirty="0">
                <a:solidFill>
                  <a:schemeClr val="accent1"/>
                </a:solidFill>
              </a:rPr>
              <a:t> et améliorez votre employabilité.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Mesurez votre niveau de français</a:t>
            </a:r>
            <a:r>
              <a:rPr lang="fr-FR" sz="1200" dirty="0">
                <a:solidFill>
                  <a:schemeClr val="accent1"/>
                </a:solidFill>
              </a:rPr>
              <a:t> en vue de combler vos lacunes.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Utilisez votre CPF pour vous former puis vous certifier</a:t>
            </a:r>
            <a:r>
              <a:rPr lang="fr-FR" sz="1200" dirty="0">
                <a:solidFill>
                  <a:schemeClr val="accent1"/>
                </a:solidFill>
              </a:rPr>
              <a:t> en langue française.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07904" y="4437112"/>
            <a:ext cx="4968552" cy="10156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Mesurez votre niveau de français</a:t>
            </a:r>
            <a:r>
              <a:rPr lang="fr-FR" sz="1200" dirty="0">
                <a:solidFill>
                  <a:schemeClr val="accent1"/>
                </a:solidFill>
              </a:rPr>
              <a:t> en vue de combler vos lacunes.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Utilisez votre CPF pour vous former puis vous certifier</a:t>
            </a:r>
            <a:r>
              <a:rPr lang="fr-FR" sz="1200" dirty="0">
                <a:solidFill>
                  <a:schemeClr val="accent1"/>
                </a:solidFill>
              </a:rPr>
              <a:t> en langue française.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Valorisez vos compétences</a:t>
            </a:r>
            <a:r>
              <a:rPr lang="fr-FR" sz="1200" dirty="0">
                <a:solidFill>
                  <a:schemeClr val="accent1"/>
                </a:solidFill>
              </a:rPr>
              <a:t> et accélérez votre évolution professionnelle et votre carrière.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07904" y="3356992"/>
            <a:ext cx="4968552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Assurez-vous du niveau de français</a:t>
            </a:r>
            <a:r>
              <a:rPr lang="fr-FR" sz="1200" dirty="0">
                <a:solidFill>
                  <a:schemeClr val="accent1"/>
                </a:solidFill>
              </a:rPr>
              <a:t> des étudiants que vous sélectionnez.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Valorisez le niveau de français de vos étudiants</a:t>
            </a:r>
            <a:r>
              <a:rPr lang="fr-FR" sz="1200" dirty="0">
                <a:solidFill>
                  <a:schemeClr val="accent1"/>
                </a:solidFill>
              </a:rPr>
              <a:t> auprès des recruteurs.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Améliorez leur employabilité</a:t>
            </a:r>
            <a:r>
              <a:rPr lang="fr-FR" sz="1200" dirty="0">
                <a:solidFill>
                  <a:schemeClr val="accent1"/>
                </a:solidFill>
              </a:rPr>
              <a:t> et facilitez leur évolution de carrière.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Renforcez l’image de votre institution</a:t>
            </a:r>
            <a:r>
              <a:rPr lang="fr-FR" sz="1200" dirty="0">
                <a:solidFill>
                  <a:schemeClr val="accent1"/>
                </a:solidFill>
              </a:rPr>
              <a:t> auprès des professionnels.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07904" y="2125305"/>
            <a:ext cx="4968552" cy="10156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Mesurez le niveau de français de vos salariés</a:t>
            </a:r>
            <a:r>
              <a:rPr lang="fr-FR" sz="1200" dirty="0">
                <a:solidFill>
                  <a:schemeClr val="accent1"/>
                </a:solidFill>
              </a:rPr>
              <a:t> de façon à mettre en place des plans de formation adaptés.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Parachevez vos formations en langue française</a:t>
            </a:r>
            <a:r>
              <a:rPr lang="fr-FR" sz="1200" dirty="0">
                <a:solidFill>
                  <a:schemeClr val="accent1"/>
                </a:solidFill>
              </a:rPr>
              <a:t> avec ce certificat éligible au compte personnel de formation (CPF).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chemeClr val="accent1"/>
                </a:solidFill>
              </a:rPr>
              <a:t> Évaluez le niveau de français des candidats</a:t>
            </a:r>
            <a:r>
              <a:rPr lang="fr-FR" sz="1200" dirty="0">
                <a:solidFill>
                  <a:schemeClr val="accent1"/>
                </a:solidFill>
              </a:rPr>
              <a:t> lors de vos recrutements.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40466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Logos et références colorimétriques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530" t="26854" r="57327" b="50312"/>
          <a:stretch>
            <a:fillRect/>
          </a:stretch>
        </p:blipFill>
        <p:spPr bwMode="auto">
          <a:xfrm>
            <a:off x="1979712" y="4005064"/>
            <a:ext cx="52709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fdelagasnerie\AppData\Local\Microsoft\Windows\Temporary Internet Files\Content.Outlook\391FS50V\logo-CERTIFICATION-LeRobert-RVB-HD-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4032448" cy="2014208"/>
          </a:xfrm>
          <a:prstGeom prst="rect">
            <a:avLst/>
          </a:prstGeom>
          <a:noFill/>
        </p:spPr>
      </p:pic>
      <p:pic>
        <p:nvPicPr>
          <p:cNvPr id="8" name="Picture 2" descr="U:\Le Robert équipe marketing\2016\CERTIFICATION\Eléments Visuels\Icône\Icône Certification Le Robe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00808"/>
            <a:ext cx="1800200" cy="18002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8390" t="33960" r="36804" b="25435"/>
          <a:stretch>
            <a:fillRect/>
          </a:stretch>
        </p:blipFill>
        <p:spPr bwMode="auto">
          <a:xfrm>
            <a:off x="6732240" y="1700808"/>
            <a:ext cx="1459798" cy="191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83568" y="342900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Version bloc-titre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83968" y="364502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Version icône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36296" y="378904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Version cocarde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59024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Logo bloc-titre et </a:t>
            </a:r>
            <a:r>
              <a:rPr lang="fr-FR" sz="2400" b="1" dirty="0" err="1">
                <a:solidFill>
                  <a:schemeClr val="bg1"/>
                </a:solidFill>
              </a:rPr>
              <a:t>baseline</a:t>
            </a:r>
            <a:r>
              <a:rPr lang="fr-FR" sz="2400" b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6237312"/>
            <a:ext cx="5256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Typo : Century </a:t>
            </a:r>
            <a:r>
              <a:rPr lang="fr-FR" sz="1200" dirty="0" err="1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Gothic</a:t>
            </a:r>
            <a:r>
              <a:rPr lang="fr-FR" sz="1200" dirty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(accroche) + Happy </a:t>
            </a:r>
            <a:r>
              <a:rPr lang="fr-FR" sz="1200" dirty="0" err="1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Giraffe</a:t>
            </a:r>
            <a:r>
              <a:rPr lang="fr-FR" sz="1200" dirty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(éléments testés)</a:t>
            </a:r>
            <a:endParaRPr lang="fr-FR" sz="1200" dirty="0">
              <a:latin typeface="Century Gothic" pitchFamily="34" charset="0"/>
              <a:cs typeface="Arial" pitchFamily="34" charset="0"/>
            </a:endParaRPr>
          </a:p>
          <a:p>
            <a:r>
              <a:rPr lang="fr-FR" sz="1200" dirty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853" t="64229" r="19085" b="16856"/>
          <a:stretch>
            <a:fillRect/>
          </a:stretch>
        </p:blipFill>
        <p:spPr bwMode="auto">
          <a:xfrm>
            <a:off x="3203848" y="4581128"/>
            <a:ext cx="393490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sfile4.intranet.lan\Zone-Services\Le Robert équipe marketing\2016\CERTIFICATION\Eléments Visuels\Logo et baseline Certification Le Robert\Logo et baseline Certification Le Rob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145213" cy="286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Le Robert équipe marketing\2016\CERTIFICATION\Vidéo Certification Le Robert\Apperçu vidéo Certif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76772"/>
            <a:ext cx="3584398" cy="2016224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07504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Vidéo de présentation multi-cibles, intégrable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3356992"/>
            <a:ext cx="5382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Calibri" pitchFamily="34" charset="0"/>
                <a:hlinkClick r:id="rId3"/>
              </a:rPr>
              <a:t>https://www.youtube.com/watch?v=5yUOOob_km8</a:t>
            </a:r>
            <a:r>
              <a:rPr lang="fr-FR" sz="1600" dirty="0">
                <a:latin typeface="Calibri" pitchFamily="34" charset="0"/>
              </a:rPr>
              <a:t> </a:t>
            </a:r>
          </a:p>
        </p:txBody>
      </p:sp>
      <p:pic>
        <p:nvPicPr>
          <p:cNvPr id="8" name="Picture 1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64804"/>
            <a:ext cx="1920210" cy="1440160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AE717ED-2A12-40FA-952C-74DA1065C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53467"/>
            <a:ext cx="3584398" cy="20023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D63F156-FE89-419D-84F7-7C392BCC882E}"/>
              </a:ext>
            </a:extLst>
          </p:cNvPr>
          <p:cNvSpPr txBox="1"/>
          <p:nvPr/>
        </p:nvSpPr>
        <p:spPr>
          <a:xfrm>
            <a:off x="2915816" y="6021288"/>
            <a:ext cx="5688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6"/>
              </a:rPr>
              <a:t>https://www.youtube.com/watch?v=YHr2zZ1Q4h4</a:t>
            </a:r>
            <a:endParaRPr lang="fr-FR" sz="1600" dirty="0"/>
          </a:p>
          <a:p>
            <a:endParaRPr lang="fr-FR" dirty="0"/>
          </a:p>
        </p:txBody>
      </p:sp>
      <p:pic>
        <p:nvPicPr>
          <p:cNvPr id="10" name="Picture 12" descr="Afficher l'image d'origine">
            <a:extLst>
              <a:ext uri="{FF2B5EF4-FFF2-40B4-BE49-F238E27FC236}">
                <a16:creationId xmlns:a16="http://schemas.microsoft.com/office/drawing/2014/main" id="{5F9DD544-7FB5-442A-8875-1C3813C7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192021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07504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Bannières 1/2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7197829" cy="266429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268760"/>
            <a:ext cx="7197827" cy="266429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delagasnerie\AppData\Local\Microsoft\Windows\Temporary Internet Files\Content.Outlook\391FS50V\LER_16_0000_TW_1024x512_David_171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472608" cy="27363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07504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Bannières 2/2</a:t>
            </a:r>
          </a:p>
        </p:txBody>
      </p:sp>
      <p:pic>
        <p:nvPicPr>
          <p:cNvPr id="1027" name="Picture 3" descr="C:\Users\fdelagasnerie\AppData\Local\Microsoft\Windows\Temporary Internet Files\Content.Outlook\391FS50V\LER_16_0000_TW_1024x512_Jeanne_17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1068"/>
            <a:ext cx="5633864" cy="28169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538</Words>
  <Application>Microsoft Office PowerPoint</Application>
  <PresentationFormat>Affichage à l'écran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Myriad Pro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Editis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fdelagasnerie</dc:creator>
  <cp:lastModifiedBy>Mélanie Seynat</cp:lastModifiedBy>
  <cp:revision>80</cp:revision>
  <dcterms:created xsi:type="dcterms:W3CDTF">2016-11-23T17:13:55Z</dcterms:created>
  <dcterms:modified xsi:type="dcterms:W3CDTF">2018-05-17T09:04:01Z</dcterms:modified>
</cp:coreProperties>
</file>